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7" r:id="rId3"/>
    <p:sldId id="258" r:id="rId4"/>
    <p:sldId id="259" r:id="rId5"/>
    <p:sldId id="279" r:id="rId6"/>
    <p:sldId id="260" r:id="rId7"/>
    <p:sldId id="264" r:id="rId8"/>
    <p:sldId id="286" r:id="rId9"/>
    <p:sldId id="272" r:id="rId10"/>
    <p:sldId id="276" r:id="rId11"/>
    <p:sldId id="273" r:id="rId12"/>
    <p:sldId id="28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E69"/>
    <a:srgbClr val="F0ABC1"/>
    <a:srgbClr val="F7B4A7"/>
    <a:srgbClr val="94DDDE"/>
    <a:srgbClr val="EFEFE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091B-250C-42B3-A989-92182D719894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4A97B-B183-402B-9BA9-D38CF86A6D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98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309C5-2CBA-4835-944C-F839679033F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37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38A56-5F9C-4296-B2C2-3F57083F5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5FA1E0-68B8-4F04-8C5C-D05CD379B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D38100-2F75-4EB1-8D1F-02611897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0A9C6C-462E-46C7-AC3C-A994ED61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B53585-B717-42F1-9E18-CDD3D8F0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28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19E9E-276C-494C-A644-7B47494F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C67F60-0EC3-4C17-A858-B11F3165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94BB89-CEE6-4062-B662-72479237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1551CD-3BA1-45BF-9344-4AC2B35E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B13CAD-185D-4DAF-B68F-EE9B7739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97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7DD850-BA45-46D0-9247-B60DCEF5E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27BCE6-5365-4F9E-BB07-B89EEC87E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4085D2-8141-4942-9328-E8EAE4FD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FA8AF-A9A2-4A91-8909-0AC745B9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519F67-8FDA-404D-B92C-A8F37FEA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8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13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0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6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89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83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4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98CD6-6586-44FA-96A6-7326F044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AE648-7A83-4CEB-A65D-9DA78921D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DBA015-B10E-4B67-8DD8-1FE429D1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E7C3B2-E62E-4BDB-873B-83010332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2E53C5-DF8B-4EE6-B9B1-3FAE2DFD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221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3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52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52314-45AA-4233-B0C6-07AF5BE4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7E22C8-4762-4873-AD32-A1CBF2F5A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574B81-A7AC-428A-9115-2BC58E57A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53A37C-ABF3-40B9-8529-3F394CA4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51DBC-9A2B-4A45-8BDD-F1DB38E2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4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75A1A-ED14-4CA9-BCAF-EE2227C8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CCB765-68C0-4951-9537-4AC05096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C99853-0DBF-47FA-9295-9DEACD1E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A65823-1429-44B1-AF20-19DF18C6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A21B5-8669-449E-B253-58629396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2D83F-FDDB-4B21-88DC-2DFCDB32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73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4D711-63A0-4664-82FD-71E058EB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0FA677-E633-491D-9E4C-F7B5B82F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BFA64E-AADA-403D-A904-501072E2E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E1AEFB-1356-40DA-BEFD-912545368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5A495CB-CB9D-480B-B2B8-7F201B0B1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D10732-DEC5-4655-BF8A-789EBDC4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5718E39-50D3-46D0-8608-9E06E3446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897F0B-BA00-4085-8600-15571BD6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75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84DD4-C561-4782-B8E2-F1DB49C7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07A286-A5D5-4AAF-BF0A-744EFE90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92F995-3673-4624-B54D-340E31BB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B9DFBC-12D6-41C5-98BA-061BDC5A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79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A89FD4-C13B-4CC1-A7A3-1AD535DA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FFE22C-1DC6-4403-ACF3-AFD0CEDF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70BF42-280A-4B7E-940B-4BC871E7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0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FB6CD-F0DD-4AEF-89DE-F3D59AD0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E5F8C0-C0CF-4979-93AD-E4586310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A1AF46-4D1A-4DDF-A41D-126C070FD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D1C188-27AF-4208-9679-297C3F37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6861AD-776F-4917-AA21-60708163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0BAA66-1B97-412A-BD69-E65E6ED3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5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43DE1-09D2-40AB-B00D-DD3FCDCF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D1F1A0-4770-4340-B2DA-C0D44FE61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411116-EFCB-411F-BCFD-E3B2F6E98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31D3C1-1E8E-4137-AD6A-06F57BC0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E5CF54-655E-48E3-8666-E59CCA71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72E2C-00C0-4002-9C9A-027EE063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80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1BA09-93C1-4F84-BBC8-74E077A7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B4F5A6-731B-4C0D-9210-6DC07067A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B5956E-C36E-4CC8-BA7E-88742C4E2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B2A4C-453E-458D-8A02-0616AB856762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8CCD9-84E3-4151-99B4-3D39084D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0908B-DA2C-49A1-8571-2E9DC8113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FBC0-5ED5-4061-9D82-8A9F67E0A8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47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6.svg"/><Relationship Id="rId4" Type="http://schemas.openxmlformats.org/officeDocument/2006/relationships/image" Target="../media/image24.svg"/><Relationship Id="rId9" Type="http://schemas.openxmlformats.org/officeDocument/2006/relationships/image" Target="../media/image5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6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2317" y="1244608"/>
            <a:ext cx="6120702" cy="4111337"/>
            <a:chOff x="0" y="-104140"/>
            <a:chExt cx="10956112" cy="6625539"/>
          </a:xfrm>
        </p:grpSpPr>
        <p:sp>
          <p:nvSpPr>
            <p:cNvPr id="3" name="TextBox 3"/>
            <p:cNvSpPr txBox="1"/>
            <p:nvPr/>
          </p:nvSpPr>
          <p:spPr>
            <a:xfrm>
              <a:off x="0" y="911844"/>
              <a:ext cx="10956112" cy="224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4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5334" b="1" i="0" u="none" strike="noStrike" kern="1200" cap="none" spc="0" normalizeH="0" baseline="0" noProof="0" dirty="0">
                  <a:ln>
                    <a:noFill/>
                  </a:ln>
                  <a:solidFill>
                    <a:srgbClr val="F7B4A7"/>
                  </a:solidFill>
                  <a:effectLst/>
                  <a:uLnTx/>
                  <a:uFillTx/>
                  <a:latin typeface="Evolventa Bold"/>
                  <a:ea typeface="Evolventa Bold"/>
                  <a:cs typeface="Evolventa Bold"/>
                  <a:sym typeface="Evolventa Bold"/>
                </a:rPr>
                <a:t>Паттерны проектирования</a:t>
              </a:r>
              <a:endParaRPr kumimoji="0" lang="en-US" sz="5334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140"/>
              <a:ext cx="10956112" cy="491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0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0" i="0" u="none" strike="noStrike" kern="1200" cap="none" spc="279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КАФЕДРА №13</a:t>
              </a:r>
              <a:endParaRPr kumimoji="0" lang="en-US" sz="1500" b="0" i="0" u="none" strike="noStrike" kern="1200" cap="none" spc="279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04072"/>
              <a:ext cx="10956112" cy="71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3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ЛИТВИНОВ ВЛАДИСЛАВ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8556" y="-1281163"/>
            <a:ext cx="4503761" cy="27432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2556" y="1193807"/>
            <a:ext cx="796218" cy="1724095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96794" y="1347436"/>
            <a:ext cx="3571835" cy="3727722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31432" y="842951"/>
            <a:ext cx="2096026" cy="1627279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6582" y="3337200"/>
            <a:ext cx="1262863" cy="28350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74535" y="5075157"/>
            <a:ext cx="2324239" cy="27432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439" y="533400"/>
            <a:ext cx="4875145" cy="2421691"/>
            <a:chOff x="0" y="315934"/>
            <a:chExt cx="9750289" cy="4843383"/>
          </a:xfrm>
        </p:grpSpPr>
        <p:sp>
          <p:nvSpPr>
            <p:cNvPr id="3" name="TextBox 3"/>
            <p:cNvSpPr txBox="1"/>
            <p:nvPr/>
          </p:nvSpPr>
          <p:spPr>
            <a:xfrm>
              <a:off x="0" y="315934"/>
              <a:ext cx="9750289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37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84" b="0" i="0" u="none" strike="noStrike" kern="1200" cap="none" spc="-43" normalizeH="0" baseline="0" noProof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У вас есть какие-то</a:t>
              </a:r>
            </a:p>
            <a:p>
              <a:pPr marL="0" marR="0" lvl="0" indent="0" algn="l" defTabSz="609630" rtl="0" eaLnBrk="1" fontAlgn="auto" latinLnBrk="0" hangingPunct="1">
                <a:lnSpc>
                  <a:spcPts val="37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84" b="0" i="0" u="none" strike="noStrike" kern="1200" cap="none" spc="-43" normalizeH="0" baseline="0" noProof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вопросы?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85735"/>
              <a:ext cx="9750289" cy="1373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О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с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тавьте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их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себе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! 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Н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аде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ю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с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ь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,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что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вы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узнали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что-то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новое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569425" y="2012182"/>
            <a:ext cx="4940883" cy="3090298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76733" y="5742424"/>
            <a:ext cx="2892480" cy="1809115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17343" y="4988998"/>
            <a:ext cx="2192965" cy="13716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80232" y="474781"/>
            <a:ext cx="2192965" cy="13716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5DFE013-0943-4CA6-95D9-E4A412288DDB}"/>
              </a:ext>
            </a:extLst>
          </p:cNvPr>
          <p:cNvGrpSpPr/>
          <p:nvPr/>
        </p:nvGrpSpPr>
        <p:grpSpPr>
          <a:xfrm>
            <a:off x="1017238" y="3429000"/>
            <a:ext cx="4316762" cy="2864793"/>
            <a:chOff x="0" y="-38100"/>
            <a:chExt cx="7316890" cy="6791508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3A5AB1E-9328-4EBF-B112-B1724A09370B}"/>
                </a:ext>
              </a:extLst>
            </p:cNvPr>
            <p:cNvSpPr txBox="1"/>
            <p:nvPr/>
          </p:nvSpPr>
          <p:spPr>
            <a:xfrm>
              <a:off x="0" y="800687"/>
              <a:ext cx="7316890" cy="50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8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+</a:t>
              </a:r>
              <a:r>
                <a:rPr kumimoji="0" lang="ru-RU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3</a:t>
              </a: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7</a:t>
              </a:r>
              <a:r>
                <a:rPr kumimoji="0" lang="ru-RU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5</a:t>
              </a: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 (33) </a:t>
              </a:r>
              <a:r>
                <a:rPr kumimoji="0" lang="ru-RU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398</a:t>
              </a: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-</a:t>
              </a:r>
              <a:r>
                <a:rPr kumimoji="0" lang="ru-RU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54</a:t>
              </a: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-</a:t>
              </a:r>
              <a:r>
                <a:rPr kumimoji="0" lang="ru-RU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37</a:t>
              </a:r>
              <a:endParaRPr kumimoji="0" lang="en-US" sz="1422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 panose="020B060402020202020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ADB6D-5E82-4DA1-8387-2F67405F421A}"/>
                </a:ext>
              </a:extLst>
            </p:cNvPr>
            <p:cNvSpPr txBox="1"/>
            <p:nvPr/>
          </p:nvSpPr>
          <p:spPr>
            <a:xfrm>
              <a:off x="0" y="-38100"/>
              <a:ext cx="7316890" cy="479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7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Позвоните</a:t>
              </a: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 м</a:t>
              </a:r>
              <a:r>
                <a:rPr kumimoji="0" lang="ru-RU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не</a:t>
              </a:r>
              <a:endPara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 panose="020B0604020202020204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1BBBF8A-4A1C-4CFC-8817-24EB5890AC64}"/>
                </a:ext>
              </a:extLst>
            </p:cNvPr>
            <p:cNvSpPr txBox="1"/>
            <p:nvPr/>
          </p:nvSpPr>
          <p:spPr>
            <a:xfrm>
              <a:off x="0" y="3522586"/>
              <a:ext cx="7316890" cy="50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8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kordebalet67@gmail.com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338A2F7-D523-491A-9FCB-0EC3658FAD89}"/>
                </a:ext>
              </a:extLst>
            </p:cNvPr>
            <p:cNvSpPr txBox="1"/>
            <p:nvPr/>
          </p:nvSpPr>
          <p:spPr>
            <a:xfrm>
              <a:off x="0" y="2683799"/>
              <a:ext cx="7316890" cy="479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7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Электронная</a:t>
              </a: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kumimoji="0" lang="en-US" sz="133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почта</a:t>
              </a:r>
              <a:endPara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 panose="020B0604020202020204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E9E1C45-568E-49E8-A38E-CD76876F9901}"/>
                </a:ext>
              </a:extLst>
            </p:cNvPr>
            <p:cNvSpPr txBox="1"/>
            <p:nvPr/>
          </p:nvSpPr>
          <p:spPr>
            <a:xfrm>
              <a:off x="0" y="6244485"/>
              <a:ext cx="7316890" cy="50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8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@</a:t>
              </a:r>
              <a:r>
                <a:rPr kumimoji="0" lang="en-US" sz="142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 panose="020B0604020202020204" charset="0"/>
                  <a:ea typeface="Open Sans"/>
                  <a:cs typeface="Open Sans"/>
                  <a:sym typeface="Open Sans"/>
                </a:rPr>
                <a:t>Kordebalet</a:t>
              </a:r>
              <a:endParaRPr kumimoji="0" lang="en-US" sz="1422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 panose="020B060402020202020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7B416D0-7768-4885-AA3D-D4886D3A6AC4}"/>
                </a:ext>
              </a:extLst>
            </p:cNvPr>
            <p:cNvSpPr txBox="1"/>
            <p:nvPr/>
          </p:nvSpPr>
          <p:spPr>
            <a:xfrm>
              <a:off x="0" y="5405695"/>
              <a:ext cx="7316890" cy="479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06440" rtl="0" eaLnBrk="1" fontAlgn="auto" latinLnBrk="0" hangingPunct="1">
                <a:lnSpc>
                  <a:spcPts val="17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 panose="020B0604020202020204" charset="0"/>
                  <a:ea typeface="HK Grotesk Bold"/>
                  <a:cs typeface="HK Grotesk Bold"/>
                  <a:sym typeface="HK Grotesk Bold"/>
                </a:rPr>
                <a:t>Telegram</a:t>
              </a:r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26B8CF01-C58E-4CAC-A5C4-766F526C1939}"/>
                </a:ext>
              </a:extLst>
            </p:cNvPr>
            <p:cNvSpPr/>
            <p:nvPr/>
          </p:nvSpPr>
          <p:spPr>
            <a:xfrm>
              <a:off x="0" y="2207170"/>
              <a:ext cx="7316890" cy="0"/>
            </a:xfrm>
            <a:prstGeom prst="line">
              <a:avLst/>
            </a:prstGeom>
            <a:ln w="38100" cap="rnd">
              <a:solidFill>
                <a:srgbClr val="17355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9EA8CE78-E7CE-426B-9351-EB6ECBE8D247}"/>
                </a:ext>
              </a:extLst>
            </p:cNvPr>
            <p:cNvSpPr/>
            <p:nvPr/>
          </p:nvSpPr>
          <p:spPr>
            <a:xfrm>
              <a:off x="0" y="4929067"/>
              <a:ext cx="7316890" cy="0"/>
            </a:xfrm>
            <a:prstGeom prst="line">
              <a:avLst/>
            </a:prstGeom>
            <a:ln w="38100" cap="rnd">
              <a:solidFill>
                <a:srgbClr val="173554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2317" y="1244608"/>
            <a:ext cx="6120702" cy="4111337"/>
            <a:chOff x="0" y="-104140"/>
            <a:chExt cx="10956112" cy="6625539"/>
          </a:xfrm>
        </p:grpSpPr>
        <p:sp>
          <p:nvSpPr>
            <p:cNvPr id="3" name="TextBox 3"/>
            <p:cNvSpPr txBox="1"/>
            <p:nvPr/>
          </p:nvSpPr>
          <p:spPr>
            <a:xfrm>
              <a:off x="0" y="911844"/>
              <a:ext cx="10956112" cy="224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4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5334" b="1" i="0" u="none" strike="noStrike" kern="1200" cap="none" spc="0" normalizeH="0" baseline="0" noProof="0" dirty="0">
                  <a:ln>
                    <a:noFill/>
                  </a:ln>
                  <a:solidFill>
                    <a:srgbClr val="F7B4A7"/>
                  </a:solidFill>
                  <a:effectLst/>
                  <a:uLnTx/>
                  <a:uFillTx/>
                  <a:latin typeface="Evolventa Bold"/>
                  <a:ea typeface="Evolventa Bold"/>
                  <a:cs typeface="Evolventa Bold"/>
                  <a:sym typeface="Evolventa Bold"/>
                </a:rPr>
                <a:t>Паттерны проектирования</a:t>
              </a:r>
              <a:endParaRPr kumimoji="0" lang="en-US" sz="5334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140"/>
              <a:ext cx="10956112" cy="491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0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0" i="0" u="none" strike="noStrike" kern="1200" cap="none" spc="279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КАФЕДРА №13</a:t>
              </a:r>
              <a:endParaRPr kumimoji="0" lang="en-US" sz="1500" b="0" i="0" u="none" strike="noStrike" kern="1200" cap="none" spc="279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04072"/>
              <a:ext cx="10956112" cy="71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3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ЛИТВИНОВ ВЛАДИСЛАВ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8556" y="-1281163"/>
            <a:ext cx="4503761" cy="27432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2556" y="1193807"/>
            <a:ext cx="796218" cy="1724095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96794" y="1347436"/>
            <a:ext cx="3571835" cy="3727722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31432" y="842951"/>
            <a:ext cx="2096026" cy="1627279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6582" y="3337200"/>
            <a:ext cx="1262863" cy="28350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74535" y="5075157"/>
            <a:ext cx="2324239" cy="27432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6603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01510" y="1008611"/>
            <a:ext cx="5728315" cy="4231792"/>
            <a:chOff x="0" y="-228600"/>
            <a:chExt cx="11456630" cy="8463584"/>
          </a:xfrm>
        </p:grpSpPr>
        <p:sp>
          <p:nvSpPr>
            <p:cNvPr id="3" name="TextBox 3"/>
            <p:cNvSpPr txBox="1"/>
            <p:nvPr/>
          </p:nvSpPr>
          <p:spPr>
            <a:xfrm>
              <a:off x="481672" y="-228600"/>
              <a:ext cx="9060906" cy="1468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60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5050" b="1" i="0" u="none" strike="noStrike" kern="1200" cap="none" spc="0" normalizeH="0" baseline="0" noProof="0" dirty="0">
                  <a:ln>
                    <a:noFill/>
                  </a:ln>
                  <a:solidFill>
                    <a:srgbClr val="F7B4A7"/>
                  </a:solidFill>
                  <a:effectLst/>
                  <a:uLnTx/>
                  <a:uFillTx/>
                  <a:latin typeface="Evolventa Bold"/>
                  <a:ea typeface="Evolventa Bold"/>
                  <a:cs typeface="Evolventa Bold"/>
                  <a:sym typeface="Evolventa Bold"/>
                </a:rPr>
                <a:t>ВОПРОСЫ</a:t>
              </a:r>
              <a:endParaRPr kumimoji="0" lang="en-US" sz="5050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2" y="2213094"/>
              <a:ext cx="9606030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31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231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КАКИЕ БЫВАЮТ ПАТТЕРНЫ</a:t>
              </a:r>
              <a:endParaRPr kumimoji="0" lang="en-US" sz="2800" b="0" i="0" u="none" strike="noStrike" kern="1200" cap="none" spc="231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8828"/>
              <a:ext cx="11456630" cy="375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Порождающие паттерны</a:t>
              </a:r>
            </a:p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Структурные паттерны</a:t>
              </a:r>
            </a:p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94DDD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Поведенческие паттерны</a:t>
              </a:r>
            </a:p>
            <a:p>
              <a:pPr marL="374245" marR="0" lvl="1" indent="-187123" algn="just" defTabSz="609630" rtl="0" eaLnBrk="1" fontAlgn="auto" latinLnBrk="0" hangingPunct="1">
                <a:lnSpc>
                  <a:spcPts val="242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73172" y="1122911"/>
            <a:ext cx="2583030" cy="341506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7318" y="1650063"/>
            <a:ext cx="2583030" cy="341506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30488" y="2142879"/>
            <a:ext cx="2583030" cy="341506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0129" y="85689"/>
            <a:ext cx="2767467" cy="2219005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8158" y="584200"/>
            <a:ext cx="8131585" cy="6020875"/>
            <a:chOff x="-344484" y="-207645"/>
            <a:chExt cx="16263170" cy="120417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7645"/>
              <a:ext cx="13024306" cy="1308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267" b="0" i="0" u="none" strike="noStrike" kern="1200" cap="none" spc="0" normalizeH="0" baseline="0" noProof="0" dirty="0">
                  <a:ln>
                    <a:noFill/>
                  </a:ln>
                  <a:solidFill>
                    <a:srgbClr val="31356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Что такое паттерн?</a:t>
              </a: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31356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44484" y="6509958"/>
              <a:ext cx="16263170" cy="5324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defTabSz="609630">
                <a:lnSpc>
                  <a:spcPts val="2320"/>
                </a:lnSpc>
              </a:pPr>
              <a:r>
                <a:rPr lang="ru-RU" sz="2400" b="1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Паттерн проектирования </a:t>
              </a:r>
              <a:r>
                <a:rPr lang="ru-RU" sz="24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— это часто встречающееся решение определённой проблемы при проектировании архитектуры программ.</a:t>
              </a:r>
            </a:p>
            <a:p>
              <a:pPr lvl="0" defTabSz="609630">
                <a:lnSpc>
                  <a:spcPts val="2320"/>
                </a:lnSpc>
              </a:pPr>
              <a:endParaRPr lang="ru-RU" sz="2400" dirty="0">
                <a:solidFill>
                  <a:srgbClr val="2B4B82"/>
                </a:solidFill>
                <a:latin typeface="Evolventa"/>
                <a:ea typeface="Evolventa"/>
                <a:cs typeface="Evolventa"/>
                <a:sym typeface="Evolventa"/>
              </a:endParaRPr>
            </a:p>
            <a:p>
              <a:pPr lvl="0" defTabSz="609630">
                <a:lnSpc>
                  <a:spcPts val="2320"/>
                </a:lnSpc>
              </a:pPr>
              <a:r>
                <a:rPr lang="ru-RU" sz="24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</a:t>
              </a: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B61B6A2B-CE10-407A-B73B-BE8A3032A5D0}"/>
                </a:ext>
              </a:extLst>
            </p:cNvPr>
            <p:cNvSpPr txBox="1"/>
            <p:nvPr/>
          </p:nvSpPr>
          <p:spPr>
            <a:xfrm>
              <a:off x="7579894" y="1405272"/>
              <a:ext cx="5152190" cy="1308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609630" rtl="0" eaLnBrk="1" fontAlgn="auto" latinLnBrk="0" hangingPunct="1">
                <a:lnSpc>
                  <a:spcPts val="5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267" b="0" i="0" u="none" strike="noStrike" kern="1200" cap="none" spc="0" normalizeH="0" baseline="0" noProof="0" dirty="0">
                  <a:ln>
                    <a:noFill/>
                  </a:ln>
                  <a:solidFill>
                    <a:srgbClr val="31356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Алгоритм</a:t>
              </a: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31356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84" name="TextBox 4">
              <a:extLst>
                <a:ext uri="{FF2B5EF4-FFF2-40B4-BE49-F238E27FC236}">
                  <a16:creationId xmlns:a16="http://schemas.microsoft.com/office/drawing/2014/main" id="{14CB7765-A062-4B93-8734-F32F17878CF2}"/>
                </a:ext>
              </a:extLst>
            </p:cNvPr>
            <p:cNvSpPr txBox="1"/>
            <p:nvPr/>
          </p:nvSpPr>
          <p:spPr>
            <a:xfrm>
              <a:off x="9288378" y="4693501"/>
              <a:ext cx="5152190" cy="1308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defTabSz="609630" rtl="0" eaLnBrk="1" fontAlgn="auto" latinLnBrk="0" hangingPunct="1">
                <a:lnSpc>
                  <a:spcPts val="5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267" b="0" i="0" u="none" strike="noStrike" kern="1200" cap="none" spc="0" normalizeH="0" baseline="0" noProof="0" dirty="0">
                  <a:ln>
                    <a:noFill/>
                  </a:ln>
                  <a:solidFill>
                    <a:srgbClr val="31356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Паттерн</a:t>
              </a: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31356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FC7AB912-511F-4AFE-BA3C-8B5B834D3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54856B-8E1B-48A7-A31A-2F347694C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8" y="1390658"/>
            <a:ext cx="3538117" cy="2358745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7CA94C-13E0-47FE-BBAB-54E76332DFA2}"/>
              </a:ext>
            </a:extLst>
          </p:cNvPr>
          <p:cNvCxnSpPr>
            <a:cxnSpLocks/>
          </p:cNvCxnSpPr>
          <p:nvPr/>
        </p:nvCxnSpPr>
        <p:spPr>
          <a:xfrm flipH="1">
            <a:off x="4277227" y="1993898"/>
            <a:ext cx="2749215" cy="0"/>
          </a:xfrm>
          <a:prstGeom prst="straightConnector1">
            <a:avLst/>
          </a:prstGeom>
          <a:ln w="76200">
            <a:solidFill>
              <a:srgbClr val="1C3E6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A197E1-B5F7-44EA-A10A-CEA40D6B6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27" y="2445887"/>
            <a:ext cx="3884195" cy="2589463"/>
          </a:xfrm>
          <a:prstGeom prst="rect">
            <a:avLst/>
          </a:prstGeom>
        </p:spPr>
      </p:pic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0218B493-BBDD-41C9-8495-A24DCE190A72}"/>
              </a:ext>
            </a:extLst>
          </p:cNvPr>
          <p:cNvCxnSpPr>
            <a:cxnSpLocks/>
          </p:cNvCxnSpPr>
          <p:nvPr/>
        </p:nvCxnSpPr>
        <p:spPr>
          <a:xfrm flipH="1">
            <a:off x="5131469" y="3683132"/>
            <a:ext cx="2749215" cy="0"/>
          </a:xfrm>
          <a:prstGeom prst="straightConnector1">
            <a:avLst/>
          </a:prstGeom>
          <a:ln w="76200">
            <a:solidFill>
              <a:srgbClr val="1C3E6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600" y="563726"/>
            <a:ext cx="9231936" cy="6011173"/>
            <a:chOff x="144948" y="1167924"/>
            <a:chExt cx="17348419" cy="12022346"/>
          </a:xfrm>
        </p:grpSpPr>
        <p:sp>
          <p:nvSpPr>
            <p:cNvPr id="3" name="TextBox 3"/>
            <p:cNvSpPr txBox="1"/>
            <p:nvPr/>
          </p:nvSpPr>
          <p:spPr>
            <a:xfrm>
              <a:off x="3388959" y="1167924"/>
              <a:ext cx="14104408" cy="1102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defTabSz="609630">
                <a:lnSpc>
                  <a:spcPts val="4320"/>
                </a:lnSpc>
                <a:defRPr/>
              </a:pPr>
              <a:r>
                <a:rPr lang="ru-RU" sz="3600" b="1" dirty="0">
                  <a:solidFill>
                    <a:srgbClr val="EFEFEF"/>
                  </a:solidFill>
                  <a:latin typeface="Evolventa"/>
                  <a:ea typeface="Evolventa"/>
                  <a:cs typeface="Evolventa"/>
                  <a:sym typeface="Evolventa"/>
                </a:rPr>
                <a:t>Зачем знать паттерны?</a:t>
              </a:r>
              <a:endPara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4948" y="4561498"/>
              <a:ext cx="14749406" cy="8628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just" defTabSz="609630" rtl="0" eaLnBrk="1" fontAlgn="auto" latinLnBrk="0" hangingPunct="1">
                <a:lnSpc>
                  <a:spcPts val="261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7B4A7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Так зачем же?:</a:t>
              </a:r>
            </a:p>
            <a:p>
              <a:pPr marL="342900" lvl="0" indent="-342900" algn="just" defTabSz="609630">
                <a:lnSpc>
                  <a:spcPts val="2613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    </a:t>
              </a:r>
              <a:r>
                <a:rPr lang="ru-RU" sz="1867" b="1" u="sng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Проверенные решения</a:t>
              </a: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. </a:t>
              </a:r>
              <a:r>
                <a:rPr lang="ru-RU" sz="1867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Вы тратите меньше времени, используя готовые решения, вместо повторного изобретения велосипеда. До некоторых решений вы смогли бы додуматься и сами, но многие могут быть для вас открытием.</a:t>
              </a:r>
            </a:p>
            <a:p>
              <a:pPr marL="342900" lvl="0" indent="-342900" algn="just" defTabSz="609630">
                <a:lnSpc>
                  <a:spcPts val="2613"/>
                </a:lnSpc>
                <a:buFont typeface="Arial" panose="020B0604020202020204" pitchFamily="34" charset="0"/>
                <a:buChar char="•"/>
                <a:defRPr/>
              </a:pPr>
              <a:endParaRPr lang="ru-RU" sz="1867" b="1" dirty="0">
                <a:solidFill>
                  <a:srgbClr val="F7B4A7"/>
                </a:solidFill>
                <a:latin typeface="Evolventa"/>
                <a:ea typeface="Evolventa"/>
                <a:cs typeface="Evolventa"/>
                <a:sym typeface="Evolventa"/>
              </a:endParaRPr>
            </a:p>
            <a:p>
              <a:pPr marL="342900" lvl="0" indent="-342900" algn="just" defTabSz="609630">
                <a:lnSpc>
                  <a:spcPts val="2613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    </a:t>
              </a:r>
              <a:r>
                <a:rPr lang="ru-RU" sz="1867" b="1" u="sng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Стандартизация кода</a:t>
              </a: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. </a:t>
              </a:r>
              <a:r>
                <a:rPr lang="ru-RU" sz="1867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Вы делаете меньше просчётов при проектировании, используя типовые унифицированные решения, так как все скрытые проблемы в них уже давно найдены.</a:t>
              </a:r>
            </a:p>
            <a:p>
              <a:pPr marL="342900" lvl="0" indent="-342900" algn="just" defTabSz="609630">
                <a:lnSpc>
                  <a:spcPts val="2613"/>
                </a:lnSpc>
                <a:buFont typeface="Arial" panose="020B0604020202020204" pitchFamily="34" charset="0"/>
                <a:buChar char="•"/>
                <a:defRPr/>
              </a:pPr>
              <a:endParaRPr lang="ru-RU" sz="1867" b="1" dirty="0">
                <a:solidFill>
                  <a:srgbClr val="F7B4A7"/>
                </a:solidFill>
                <a:latin typeface="Evolventa"/>
                <a:ea typeface="Evolventa"/>
                <a:cs typeface="Evolventa"/>
                <a:sym typeface="Evolventa"/>
              </a:endParaRPr>
            </a:p>
            <a:p>
              <a:pPr marL="342900" lvl="0" indent="-342900" algn="just" defTabSz="609630">
                <a:lnSpc>
                  <a:spcPts val="2613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    </a:t>
              </a:r>
              <a:r>
                <a:rPr lang="ru-RU" sz="1867" b="1" u="sng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Общий программистский словарь</a:t>
              </a:r>
              <a:r>
                <a:rPr lang="ru-RU" sz="1867" b="1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. </a:t>
              </a:r>
              <a:r>
                <a:rPr lang="ru-RU" sz="1867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Вы произносите название паттерна, вместо того, чтобы час объяснять другим программистам, какой крутой дизайн вы придумали и какие классы для этого нужны.</a:t>
              </a:r>
            </a:p>
          </p:txBody>
        </p:sp>
      </p:grpSp>
      <p:sp>
        <p:nvSpPr>
          <p:cNvPr id="6" name="Freeform 7">
            <a:extLst>
              <a:ext uri="{FF2B5EF4-FFF2-40B4-BE49-F238E27FC236}">
                <a16:creationId xmlns:a16="http://schemas.microsoft.com/office/drawing/2014/main" id="{448435BB-96A5-4204-A2CD-FBEC18F7F12C}"/>
              </a:ext>
            </a:extLst>
          </p:cNvPr>
          <p:cNvSpPr/>
          <p:nvPr/>
        </p:nvSpPr>
        <p:spPr>
          <a:xfrm>
            <a:off x="8731055" y="2994684"/>
            <a:ext cx="796218" cy="1724095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AA53C1D8-B65C-4F0C-A76A-3F1B82F34167}"/>
              </a:ext>
            </a:extLst>
          </p:cNvPr>
          <p:cNvSpPr/>
          <p:nvPr/>
        </p:nvSpPr>
        <p:spPr>
          <a:xfrm>
            <a:off x="8543965" y="3036536"/>
            <a:ext cx="3571835" cy="3727722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67E592B9-2805-499B-B5C4-D89D7733047B}"/>
              </a:ext>
            </a:extLst>
          </p:cNvPr>
          <p:cNvSpPr/>
          <p:nvPr/>
        </p:nvSpPr>
        <p:spPr>
          <a:xfrm>
            <a:off x="-294882" y="-350849"/>
            <a:ext cx="2096026" cy="1627279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9FC87B01-F094-4824-9E6F-911E8FED27BD}"/>
              </a:ext>
            </a:extLst>
          </p:cNvPr>
          <p:cNvSpPr/>
          <p:nvPr/>
        </p:nvSpPr>
        <p:spPr>
          <a:xfrm flipH="1">
            <a:off x="10041871" y="-556625"/>
            <a:ext cx="2324239" cy="27432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602C7-E98F-4AE7-A6F0-1527B642CC74}"/>
              </a:ext>
            </a:extLst>
          </p:cNvPr>
          <p:cNvSpPr txBox="1"/>
          <p:nvPr/>
        </p:nvSpPr>
        <p:spPr>
          <a:xfrm>
            <a:off x="3074067" y="1337183"/>
            <a:ext cx="756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>
                <a:solidFill>
                  <a:srgbClr val="94DDDE"/>
                </a:solidFill>
                <a:latin typeface="Evolventa"/>
                <a:ea typeface="Evolventa"/>
                <a:cs typeface="Evolventa"/>
                <a:sym typeface="Evolventa"/>
              </a:rPr>
              <a:t>Вы можете вполне успешно работать, не зная ни одного паттерна. Более того, вы могли уже не раз реализовать какой-то из паттернов, даже не подозревая об этом.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94DDD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13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651" y="1111203"/>
            <a:ext cx="10822569" cy="2503662"/>
            <a:chOff x="-20990" y="215858"/>
            <a:chExt cx="8390226" cy="3081710"/>
          </a:xfrm>
        </p:grpSpPr>
        <p:sp>
          <p:nvSpPr>
            <p:cNvPr id="3" name="TextBox 3"/>
            <p:cNvSpPr txBox="1"/>
            <p:nvPr/>
          </p:nvSpPr>
          <p:spPr>
            <a:xfrm>
              <a:off x="-2" y="215858"/>
              <a:ext cx="8369238" cy="805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267" b="1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 Bold"/>
                  <a:ea typeface="Evolventa Bold"/>
                  <a:cs typeface="Evolventa Bold"/>
                  <a:sym typeface="Evolventa Bold"/>
                </a:rPr>
                <a:t>ПОРОЖДАЮЩИЕ ПАТТЕРНЫ</a:t>
              </a:r>
              <a:endPara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0990" y="1398966"/>
              <a:ext cx="5060304" cy="18986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51137" lvl="1" defTabSz="609630">
                <a:lnSpc>
                  <a:spcPts val="1960"/>
                </a:lnSpc>
                <a:defRPr/>
              </a:pPr>
              <a:r>
                <a:rPr lang="ru-RU" sz="20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касаются методов создания объектов, что может помочь сделать систему более независимой от способов ее реализации. Примеры таких паттернов включают </a:t>
              </a:r>
              <a:r>
                <a:rPr lang="ru-RU" sz="2000" i="1" dirty="0" err="1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Singleton</a:t>
              </a:r>
              <a:r>
                <a:rPr lang="ru-RU" sz="20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, </a:t>
              </a:r>
              <a:r>
                <a:rPr lang="ru-RU" sz="2000" i="1" dirty="0" err="1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Factory</a:t>
              </a:r>
              <a:r>
                <a:rPr lang="ru-RU" sz="2000" i="1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lang="ru-RU" sz="2000" i="1" dirty="0" err="1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Method</a:t>
              </a:r>
              <a:r>
                <a:rPr lang="ru-RU" sz="20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 и </a:t>
              </a:r>
              <a:r>
                <a:rPr lang="ru-RU" sz="2000" i="1" dirty="0" err="1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Abstract</a:t>
              </a:r>
              <a:r>
                <a:rPr lang="ru-RU" sz="2000" i="1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 </a:t>
              </a:r>
              <a:r>
                <a:rPr lang="ru-RU" sz="2000" i="1" dirty="0" err="1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Factory</a:t>
              </a:r>
              <a:r>
                <a:rPr lang="ru-RU" sz="20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. Они позволяют избежать жесткой привязки к конкретным классам и способам их создания</a:t>
              </a:r>
              <a:r>
                <a:rPr lang="en-US" sz="20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.</a:t>
              </a: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642274"/>
            <a:ext cx="3064959" cy="1894702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034558" y="260398"/>
            <a:ext cx="1384445" cy="850805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59121" y="-1631997"/>
            <a:ext cx="2558657" cy="27432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29498" y="-2506136"/>
            <a:ext cx="3571835" cy="3727722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0D50C3B-42B2-4388-9648-FEA1D452A792}"/>
              </a:ext>
            </a:extLst>
          </p:cNvPr>
          <p:cNvSpPr txBox="1"/>
          <p:nvPr/>
        </p:nvSpPr>
        <p:spPr>
          <a:xfrm>
            <a:off x="7999505" y="4508428"/>
            <a:ext cx="3544218" cy="164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ts val="26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67" b="1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"/>
              <a:ea typeface="Evolventa"/>
              <a:cs typeface="Evolventa"/>
              <a:sym typeface="Evolventa"/>
            </a:endParaRPr>
          </a:p>
          <a:p>
            <a:pPr lvl="0" algn="just" defTabSz="609630">
              <a:lnSpc>
                <a:spcPts val="2613"/>
              </a:lnSpc>
              <a:defRPr/>
            </a:pPr>
            <a:r>
              <a:rPr lang="ru-RU" sz="1867" b="1" dirty="0">
                <a:solidFill>
                  <a:srgbClr val="2B4B82"/>
                </a:solidFill>
                <a:latin typeface="Evolventa"/>
                <a:ea typeface="Evolventa"/>
                <a:cs typeface="Evolventa"/>
                <a:sym typeface="Evolventa"/>
              </a:rPr>
              <a:t>Отвечают за удобное и безопасное создание новых объектов или даже целых семейств объектов.</a:t>
            </a:r>
            <a:endParaRPr kumimoji="0" lang="ru-RU" sz="1867" b="1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"/>
              <a:ea typeface="Evolventa"/>
              <a:cs typeface="Evolventa"/>
              <a:sym typeface="Evolvent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602C0F-3A18-460C-9F25-510FBE0625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5"/>
          <a:stretch/>
        </p:blipFill>
        <p:spPr>
          <a:xfrm>
            <a:off x="7992283" y="1252427"/>
            <a:ext cx="3790310" cy="3009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37BF7A-3219-4ABC-91A3-96B385149E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519" b="2024"/>
          <a:stretch/>
        </p:blipFill>
        <p:spPr>
          <a:xfrm>
            <a:off x="342351" y="4190700"/>
            <a:ext cx="1327953" cy="1894703"/>
          </a:xfrm>
          <a:prstGeom prst="rect">
            <a:avLst/>
          </a:prstGeom>
          <a:ln w="19050">
            <a:solidFill>
              <a:srgbClr val="1C3E69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807714-05C1-4F54-AF44-A62EF8CDEA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8619" y="4190700"/>
            <a:ext cx="1314633" cy="1895740"/>
          </a:xfrm>
          <a:prstGeom prst="rect">
            <a:avLst/>
          </a:prstGeom>
          <a:ln w="19050">
            <a:solidFill>
              <a:srgbClr val="1C3E69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8061F1-1D6D-4A33-AA3A-EF526D50D73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504"/>
          <a:stretch/>
        </p:blipFill>
        <p:spPr>
          <a:xfrm>
            <a:off x="3401567" y="4190700"/>
            <a:ext cx="1314633" cy="1894703"/>
          </a:xfrm>
          <a:prstGeom prst="rect">
            <a:avLst/>
          </a:prstGeom>
          <a:ln w="19050">
            <a:solidFill>
              <a:srgbClr val="1C3E69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39C6C-1FE7-4F4A-B321-CFB8FCFC9B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538"/>
          <a:stretch/>
        </p:blipFill>
        <p:spPr>
          <a:xfrm>
            <a:off x="4924515" y="4185684"/>
            <a:ext cx="1276528" cy="1894704"/>
          </a:xfrm>
          <a:prstGeom prst="rect">
            <a:avLst/>
          </a:prstGeom>
          <a:ln w="19050">
            <a:solidFill>
              <a:srgbClr val="1C3E69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80872C-9459-4FCB-90C9-31346D2CF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9358" y="4185684"/>
            <a:ext cx="1295581" cy="1905266"/>
          </a:xfrm>
          <a:prstGeom prst="rect">
            <a:avLst/>
          </a:prstGeom>
          <a:ln w="19050">
            <a:solidFill>
              <a:srgbClr val="1C3E69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630773" y="1084721"/>
            <a:ext cx="916293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B4B82"/>
                </a:solidFill>
                <a:latin typeface="Evolventa"/>
                <a:ea typeface="Evolventa"/>
                <a:cs typeface="Evolventa"/>
                <a:sym typeface="Evolventa"/>
              </a:rPr>
              <a:t>Ш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аблоны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 проектирования, в которых рассматривается вопрос о том, как из классов и объектов образуются более крупные структуры.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Проще говоря, структурные паттерны связаны с композицией объектов или тем, как сущности могут использовать друг друга.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"/>
              <a:ea typeface="Evolventa"/>
              <a:cs typeface="Evolventa"/>
              <a:sym typeface="Evolvent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994641" y="-292100"/>
            <a:ext cx="2197359" cy="28371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774" r="-42094" b="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0773" y="483051"/>
            <a:ext cx="8608477" cy="3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9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1" i="0" u="none" strike="noStrike" kern="1200" cap="none" spc="-34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СТРУКТУРНЫЕ ПАТТЕРНЫ</a:t>
            </a:r>
            <a:endParaRPr kumimoji="0" lang="en-US" sz="3450" b="1" i="0" u="none" strike="noStrike" kern="1200" cap="none" spc="-34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 Bold"/>
              <a:ea typeface="Evolventa Bold"/>
              <a:cs typeface="Evolventa Bold"/>
              <a:sym typeface="Evolventa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A4AA2-CF40-4176-B0E7-1AB6EA164EED}"/>
              </a:ext>
            </a:extLst>
          </p:cNvPr>
          <p:cNvSpPr txBox="1"/>
          <p:nvPr/>
        </p:nvSpPr>
        <p:spPr>
          <a:xfrm>
            <a:off x="3791258" y="4765826"/>
            <a:ext cx="4766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Список структурных паттернов проектирования, которые отвечают за построение удобных в поддержке иерархий классов.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AAA9FC-7F3B-4E97-931A-6124AEC4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6" y="2636637"/>
            <a:ext cx="1169377" cy="1703223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538A9B-F44C-47D8-91EA-FB8ADF3E0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504" y="2637691"/>
            <a:ext cx="1245640" cy="1711697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91409C-9F0F-4CA6-BBD3-769C66949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289" y="2637691"/>
            <a:ext cx="1160903" cy="1711697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EC0599F-CD20-495E-B86C-B62D0979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811" y="2637691"/>
            <a:ext cx="1208257" cy="1711697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BA01D76-6C98-469A-BF27-0CF70D476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467" y="2647002"/>
            <a:ext cx="1169377" cy="1707120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158BB67-DA81-488E-AB06-0A6C84854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57" y="4757350"/>
            <a:ext cx="1152430" cy="1703223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890DB42-AF08-4736-8658-2A28204B6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504" y="4765826"/>
            <a:ext cx="1219181" cy="1694748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B343515-72CA-4429-B517-F4EF37DB1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3068364"/>
            <a:ext cx="2562048" cy="2562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84874" y="584200"/>
            <a:ext cx="8131585" cy="2136290"/>
            <a:chOff x="-151052" y="-207645"/>
            <a:chExt cx="16263170" cy="42725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7645"/>
              <a:ext cx="15010654" cy="1308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267" b="0" i="0" u="none" strike="noStrike" kern="1200" cap="none" spc="0" normalizeH="0" baseline="0" noProof="0" dirty="0">
                  <a:ln>
                    <a:noFill/>
                  </a:ln>
                  <a:solidFill>
                    <a:srgbClr val="31356E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ПОВЕДЕНЧЕСКИЕ ПАТТЕРНЫ</a:t>
              </a: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31356E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51052" y="1100406"/>
              <a:ext cx="16263170" cy="2964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dirty="0">
                  <a:solidFill>
                    <a:srgbClr val="2B4B82"/>
                  </a:solidFill>
                  <a:latin typeface="Evolventa"/>
                  <a:ea typeface="Evolventa"/>
                  <a:cs typeface="Evolventa"/>
                  <a:sym typeface="Evolventa"/>
                </a:rPr>
                <a:t>Н</a:t>
              </a:r>
              <a:r>
                <a:rPr kumimoji="0" lang="ru-RU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абор</a:t>
              </a:r>
              <a:r>
                <a:rPr kumimoji="0" lang="ru-RU" sz="2400" i="0" u="none" strike="noStrike" kern="1200" cap="none" spc="0" normalizeH="0" baseline="0" noProof="0" dirty="0">
                  <a:ln>
                    <a:noFill/>
                  </a:ln>
                  <a:solidFill>
                    <a:srgbClr val="2B4B82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 решений, описывающих, как взаимодействуют объекты и классы в программном обеспечении. Они фокусируются на алгоритмах и способах реализации общения между объектами, помогая сделать код более гибким, поддерживаемым и понятным</a:t>
              </a: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FC7AB912-511F-4AFE-BA3C-8B5B834D3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EDD7143-E7E9-4F3E-9018-51634E211381}"/>
              </a:ext>
            </a:extLst>
          </p:cNvPr>
          <p:cNvSpPr/>
          <p:nvPr/>
        </p:nvSpPr>
        <p:spPr>
          <a:xfrm>
            <a:off x="9032455" y="-625636"/>
            <a:ext cx="3571835" cy="3727722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1A71CF-B65C-4D8C-B170-81EBA24BFBFB}"/>
              </a:ext>
            </a:extLst>
          </p:cNvPr>
          <p:cNvSpPr txBox="1"/>
          <p:nvPr/>
        </p:nvSpPr>
        <p:spPr>
          <a:xfrm>
            <a:off x="7181234" y="4837365"/>
            <a:ext cx="4766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Список поведенческих паттернов проектирования, которые решают задачи эффективного и безопасного взаимодействия между объектами программы.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0DA5CD-E6A9-4DD2-9B3E-154E47B3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34" y="2613503"/>
            <a:ext cx="2215390" cy="22153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F887B8-F008-4713-A57A-EC48B670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74" y="2803006"/>
            <a:ext cx="1009975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31371B-8BF7-474B-BCD6-5E23E6C7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947" y="2803006"/>
            <a:ext cx="1041988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19494E6-9F52-4CE6-8848-54974341F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033" y="2803006"/>
            <a:ext cx="1049326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49D6D2-A6EF-448F-882A-70AF254C7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058" y="2796883"/>
            <a:ext cx="1049326" cy="1485313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F5D6C9-FAE3-4D5A-9F71-0E33BF3C7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1482" y="2796883"/>
            <a:ext cx="1025049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2F037A7-C89C-4BB5-BC1B-FBBA7224C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74" y="4537796"/>
            <a:ext cx="1009974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A9613A7-27B2-450B-8F0F-BD8D03629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947" y="4537796"/>
            <a:ext cx="1059819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55C8154-8128-4A46-B54E-8B2F47777A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2865" y="4537796"/>
            <a:ext cx="1019974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48AC3-65B5-474C-9AE5-06174CF54D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1938" y="4537796"/>
            <a:ext cx="1036855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24DCA16-D4D6-4E03-9D43-F039311B35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2268" y="4537796"/>
            <a:ext cx="1056664" cy="1482265"/>
          </a:xfrm>
          <a:prstGeom prst="rect">
            <a:avLst/>
          </a:prstGeom>
          <a:ln w="28575">
            <a:solidFill>
              <a:srgbClr val="1C3E69"/>
            </a:solidFill>
          </a:ln>
        </p:spPr>
      </p:pic>
    </p:spTree>
    <p:extLst>
      <p:ext uri="{BB962C8B-B14F-4D97-AF65-F5344CB8AC3E}">
        <p14:creationId xmlns:p14="http://schemas.microsoft.com/office/powerpoint/2010/main" val="419853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4509" y="738336"/>
            <a:ext cx="2326499" cy="1907729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862" y="2894985"/>
            <a:ext cx="3079102" cy="27432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155" y="1238847"/>
            <a:ext cx="6190482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Следующие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шаги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нашего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 Bold"/>
                <a:ea typeface="Evolventa Bold"/>
                <a:cs typeface="Evolventa Bold"/>
                <a:sym typeface="Evolventa Bold"/>
              </a:rPr>
              <a:t>обучения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 Bold"/>
              <a:ea typeface="Evolventa Bold"/>
              <a:cs typeface="Evolventa Bold"/>
              <a:sym typeface="Evolventa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53BBBC9-600B-4293-BFA1-0F6AB454485A}"/>
              </a:ext>
            </a:extLst>
          </p:cNvPr>
          <p:cNvSpPr txBox="1"/>
          <p:nvPr/>
        </p:nvSpPr>
        <p:spPr>
          <a:xfrm>
            <a:off x="5315718" y="2495505"/>
            <a:ext cx="6190482" cy="94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2521" marR="0" lvl="1" indent="0" algn="l" defTabSz="609630" rtl="0" eaLnBrk="1" fontAlgn="auto" latinLnBrk="0" hangingPunct="1">
              <a:lnSpc>
                <a:spcPts val="24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83" b="0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"/>
              <a:ea typeface="Evolventa"/>
              <a:cs typeface="Evolventa"/>
              <a:sym typeface="Evolventa"/>
            </a:endParaRPr>
          </a:p>
          <a:p>
            <a:pPr marL="385041" marR="0" lvl="1" indent="-192520" algn="l" defTabSz="609630" rtl="0" eaLnBrk="1" fontAlgn="auto" latinLnBrk="0" hangingPunct="1">
              <a:lnSpc>
                <a:spcPts val="24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1783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rPr>
              <a:t>Тестирование</a:t>
            </a:r>
          </a:p>
          <a:p>
            <a:pPr marL="385041" marR="0" lvl="1" indent="-192520" algn="l" defTabSz="609630" rtl="0" eaLnBrk="1" fontAlgn="auto" latinLnBrk="0" hangingPunct="1">
              <a:lnSpc>
                <a:spcPts val="24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783" b="0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Evolventa"/>
              <a:ea typeface="Evolventa"/>
              <a:cs typeface="Evolventa"/>
              <a:sym typeface="Evolven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1651000"/>
            <a:ext cx="7692730" cy="2560005"/>
            <a:chOff x="-190924" y="1833498"/>
            <a:chExt cx="14455982" cy="5120010"/>
          </a:xfrm>
        </p:grpSpPr>
        <p:sp>
          <p:nvSpPr>
            <p:cNvPr id="3" name="TextBox 3"/>
            <p:cNvSpPr txBox="1"/>
            <p:nvPr/>
          </p:nvSpPr>
          <p:spPr>
            <a:xfrm>
              <a:off x="160651" y="1833498"/>
              <a:ext cx="14104407" cy="3308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4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7B4A7"/>
                  </a:solidFill>
                  <a:effectLst/>
                  <a:uLnTx/>
                  <a:uFillTx/>
                  <a:latin typeface="Evolventa"/>
                  <a:ea typeface="Evolventa"/>
                  <a:cs typeface="Evolventa"/>
                  <a:sym typeface="Evolventa"/>
                </a:rPr>
                <a:t>«В мире существует 10 типов людей: те, кто понимает двоичную систему, и те, кто не понимает.»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0924" y="6326926"/>
              <a:ext cx="14104407" cy="62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609630" rtl="0" eaLnBrk="1" fontAlgn="auto" latinLnBrk="0" hangingPunct="1">
                <a:lnSpc>
                  <a:spcPts val="261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67" spc="373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IT-</a:t>
              </a:r>
              <a:r>
                <a:rPr lang="ru-RU" sz="1867" spc="373" dirty="0">
                  <a:solidFill>
                    <a:srgbClr val="F7B4A7"/>
                  </a:solidFill>
                  <a:latin typeface="Evolventa"/>
                  <a:ea typeface="Evolventa"/>
                  <a:cs typeface="Evolventa"/>
                  <a:sym typeface="Evolventa"/>
                </a:rPr>
                <a:t>афоризм</a:t>
              </a:r>
              <a:endParaRPr kumimoji="0" lang="en-US" sz="1867" b="0" i="0" u="none" strike="noStrike" kern="1200" cap="none" spc="373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67882" y="1140651"/>
            <a:ext cx="2441750" cy="37617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6048</TotalTime>
  <Words>465</Words>
  <Application>Microsoft Office PowerPoint</Application>
  <PresentationFormat>Широкоэкранный</PresentationFormat>
  <Paragraphs>53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Evolventa</vt:lpstr>
      <vt:lpstr>Evolventa Bold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Владислав Литвинов</cp:lastModifiedBy>
  <cp:revision>16</cp:revision>
  <dcterms:created xsi:type="dcterms:W3CDTF">2025-05-26T07:41:31Z</dcterms:created>
  <dcterms:modified xsi:type="dcterms:W3CDTF">2025-06-01T10:51:04Z</dcterms:modified>
</cp:coreProperties>
</file>